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371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345" r:id="rId40"/>
    <p:sldId id="346" r:id="rId41"/>
    <p:sldId id="347" r:id="rId42"/>
    <p:sldId id="348" r:id="rId43"/>
    <p:sldId id="349" r:id="rId44"/>
    <p:sldId id="350" r:id="rId45"/>
    <p:sldId id="351" r:id="rId46"/>
    <p:sldId id="352" r:id="rId47"/>
    <p:sldId id="353" r:id="rId48"/>
    <p:sldId id="354" r:id="rId49"/>
    <p:sldId id="355" r:id="rId50"/>
    <p:sldId id="356" r:id="rId51"/>
    <p:sldId id="357" r:id="rId52"/>
    <p:sldId id="358" r:id="rId53"/>
    <p:sldId id="359" r:id="rId54"/>
    <p:sldId id="360" r:id="rId55"/>
    <p:sldId id="361" r:id="rId56"/>
    <p:sldId id="362" r:id="rId57"/>
    <p:sldId id="363" r:id="rId58"/>
    <p:sldId id="364" r:id="rId59"/>
    <p:sldId id="365" r:id="rId60"/>
    <p:sldId id="366" r:id="rId61"/>
    <p:sldId id="367" r:id="rId62"/>
    <p:sldId id="368" r:id="rId63"/>
    <p:sldId id="369" r:id="rId64"/>
    <p:sldId id="373" r:id="rId65"/>
    <p:sldId id="372" r:id="rId6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  <a:srgbClr val="444321"/>
    <a:srgbClr val="A3A151"/>
    <a:srgbClr val="D7D6AD"/>
    <a:srgbClr val="C7C68B"/>
    <a:srgbClr val="FFF2D9"/>
    <a:srgbClr val="FFCC66"/>
    <a:srgbClr val="EDEDD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24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486E2-9FB0-459A-9EFC-A254341F1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EA070-7BFD-431A-8BC8-ED44059AA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1CF5D-34CF-43E3-B48B-F5AC895C7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79193-7B51-4B09-972E-4C9AAC2B2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2F2BA-FA75-4029-BA22-9D51F1191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5D33B-C159-47A1-83CD-4AE0EA980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4DBFE-089B-450A-8480-E0F8826E7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BB96A-5D01-4F38-B66A-4503F2262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2365E-702F-4F1F-872A-862BD077A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ACC9F-465A-4970-BB41-5EE739082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B87D2-F9EE-4556-B577-B254DC26C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E9E4832-28FD-4A34-B9FA-37907CAE9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 descr="Копия 2"/>
          <p:cNvSpPr>
            <a:spLocks noChangeArrowheads="1"/>
          </p:cNvSpPr>
          <p:nvPr/>
        </p:nvSpPr>
        <p:spPr bwMode="auto">
          <a:xfrm>
            <a:off x="0" y="1295400"/>
            <a:ext cx="9144000" cy="2362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Rectangle 7" descr="ЭТАЛОН"/>
          <p:cNvSpPr>
            <a:spLocks noChangeArrowheads="1"/>
          </p:cNvSpPr>
          <p:nvPr/>
        </p:nvSpPr>
        <p:spPr bwMode="auto">
          <a:xfrm>
            <a:off x="4267200" y="5410200"/>
            <a:ext cx="609600" cy="6096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28" name="Picture 4" descr="J:\Почетные граждане (к проекту баз данных)\Обложка на диск\Фото0510 - копия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976" y="2756625"/>
            <a:ext cx="9103869" cy="210373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softEdge rad="317500"/>
          </a:effectLst>
        </p:spPr>
      </p:pic>
      <p:sp>
        <p:nvSpPr>
          <p:cNvPr id="2053" name="Rectangle 11" descr="Копия макет 1"/>
          <p:cNvSpPr>
            <a:spLocks noChangeArrowheads="1"/>
          </p:cNvSpPr>
          <p:nvPr/>
        </p:nvSpPr>
        <p:spPr bwMode="auto">
          <a:xfrm>
            <a:off x="0" y="0"/>
            <a:ext cx="1066800" cy="68580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Rectangle 15" descr="Копия макет 1"/>
          <p:cNvSpPr>
            <a:spLocks noChangeArrowheads="1"/>
          </p:cNvSpPr>
          <p:nvPr/>
        </p:nvSpPr>
        <p:spPr bwMode="auto">
          <a:xfrm>
            <a:off x="8077200" y="0"/>
            <a:ext cx="1066800" cy="68580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Text Box 17"/>
          <p:cNvSpPr txBox="1">
            <a:spLocks noChangeArrowheads="1"/>
          </p:cNvSpPr>
          <p:nvPr/>
        </p:nvSpPr>
        <p:spPr bwMode="auto">
          <a:xfrm>
            <a:off x="0" y="61722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1400" b="1">
                <a:solidFill>
                  <a:srgbClr val="444321"/>
                </a:solidFill>
                <a:latin typeface="Calibri" pitchFamily="34" charset="0"/>
              </a:rPr>
              <a:t>ГКБУ «Коми-Пермяцкий окружной государственный архив»</a:t>
            </a:r>
          </a:p>
          <a:p>
            <a:pPr marL="342900" indent="-342900" algn="ctr"/>
            <a:r>
              <a:rPr lang="ru-RU" sz="1400" b="1">
                <a:solidFill>
                  <a:srgbClr val="444321"/>
                </a:solidFill>
                <a:latin typeface="Calibri" pitchFamily="34" charset="0"/>
              </a:rPr>
              <a:t>2015 год</a:t>
            </a:r>
          </a:p>
        </p:txBody>
      </p:sp>
      <p:sp>
        <p:nvSpPr>
          <p:cNvPr id="2056" name="Text Box 18"/>
          <p:cNvSpPr txBox="1">
            <a:spLocks noChangeArrowheads="1"/>
          </p:cNvSpPr>
          <p:nvPr/>
        </p:nvSpPr>
        <p:spPr bwMode="auto">
          <a:xfrm>
            <a:off x="0" y="25908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000" b="1">
                <a:solidFill>
                  <a:srgbClr val="444321"/>
                </a:solidFill>
                <a:latin typeface="Calibri" pitchFamily="34" charset="0"/>
              </a:rPr>
              <a:t>Электронный фотоальбом</a:t>
            </a:r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descr="10"/>
          <p:cNvSpPr>
            <a:spLocks noChangeArrowheads="1"/>
          </p:cNvSpPr>
          <p:nvPr/>
        </p:nvSpPr>
        <p:spPr bwMode="auto">
          <a:xfrm>
            <a:off x="1066800" y="1143000"/>
            <a:ext cx="70104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Курсы подготовки медицинских сестер по борьбе с трахомой. 1932 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Ф.Р-265, Оп.1, Д.2036, Л.1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1930-е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descr="10"/>
          <p:cNvSpPr>
            <a:spLocks noChangeArrowheads="1"/>
          </p:cNvSpPr>
          <p:nvPr/>
        </p:nvSpPr>
        <p:spPr bwMode="auto">
          <a:xfrm>
            <a:off x="1066800" y="1143000"/>
            <a:ext cx="70104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Устройство грунтовой дороги Кудымкар-Юсьва. 1932 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Ф.Р-265, Оп.1, Д.734, Л.1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1930-е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descr="10"/>
          <p:cNvSpPr>
            <a:spLocks noChangeArrowheads="1"/>
          </p:cNvSpPr>
          <p:nvPr/>
        </p:nvSpPr>
        <p:spPr bwMode="auto">
          <a:xfrm>
            <a:off x="1066800" y="1143000"/>
            <a:ext cx="70104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Митинг по случаю прибытия тракторов Челябинского завода для Кудымкарской МТС. 1932 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Ф.Р-265, Оп.1, Д.721, Л.1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1930-е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descr="10"/>
          <p:cNvSpPr>
            <a:spLocks noChangeArrowheads="1"/>
          </p:cNvSpPr>
          <p:nvPr/>
        </p:nvSpPr>
        <p:spPr bwMode="auto">
          <a:xfrm>
            <a:off x="1066800" y="1143000"/>
            <a:ext cx="70104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Прием больных в кабинете по внутренним болезням Кудымкарской горполиклиники. 1932 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Ф.Р-265, Оп.1, Д.742, Л.1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1930-е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 descr="10"/>
          <p:cNvSpPr>
            <a:spLocks noChangeArrowheads="1"/>
          </p:cNvSpPr>
          <p:nvPr/>
        </p:nvSpPr>
        <p:spPr bwMode="auto">
          <a:xfrm>
            <a:off x="1066800" y="1143000"/>
            <a:ext cx="70104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Юринская гончарная артель. Внутренний вид. 23.01.1934 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Ф.Р-265, Оп.1, Д.608, Л.1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1930-е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descr="10"/>
          <p:cNvSpPr>
            <a:spLocks noChangeArrowheads="1"/>
          </p:cNvSpPr>
          <p:nvPr/>
        </p:nvSpPr>
        <p:spPr bwMode="auto">
          <a:xfrm>
            <a:off x="685800" y="1143000"/>
            <a:ext cx="77724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Завершение строительства моста через реку Иньву около села Архангельское Юсьвинского района. 1935 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Ф.Р-265, Оп.1, Д.702, Л.1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1930-е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descr="10"/>
          <p:cNvSpPr>
            <a:spLocks noChangeArrowheads="1"/>
          </p:cNvSpPr>
          <p:nvPr/>
        </p:nvSpPr>
        <p:spPr bwMode="auto">
          <a:xfrm>
            <a:off x="914400" y="1143000"/>
            <a:ext cx="73152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Экспозиция окружного музея. Досоветский отдел (Крепостной быт коми-пермяка). 1936 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Ф.Р-265, Оп.1, Д.647, Л.1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1930-е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 descr="10"/>
          <p:cNvSpPr>
            <a:spLocks noChangeArrowheads="1"/>
          </p:cNvSpPr>
          <p:nvPr/>
        </p:nvSpPr>
        <p:spPr bwMode="auto">
          <a:xfrm>
            <a:off x="914400" y="1143000"/>
            <a:ext cx="72390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Обмолот хлеба на сложной молотилке в колхозе «Совет». 15.08.1938 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Ф.Р-265, Оп.1, Д.69, Л.1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1930-е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descr="10"/>
          <p:cNvSpPr>
            <a:spLocks noChangeArrowheads="1"/>
          </p:cNvSpPr>
          <p:nvPr/>
        </p:nvSpPr>
        <p:spPr bwMode="auto">
          <a:xfrm>
            <a:off x="1219200" y="1143000"/>
            <a:ext cx="67056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Вторая группа бригадиров тракторных отрядов в Сысертской ШТМ. 18.04.1939 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Ф.Р-265, Оп.1, Д.1342, Л.1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1930-е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descr="10"/>
          <p:cNvSpPr>
            <a:spLocks noChangeArrowheads="1"/>
          </p:cNvSpPr>
          <p:nvPr/>
        </p:nvSpPr>
        <p:spPr bwMode="auto">
          <a:xfrm>
            <a:off x="609600" y="1143000"/>
            <a:ext cx="78486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5867400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Сотрудники детского отделения окружной больницы.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Во 2-м ряду 4-ый и 5-я слева – Н. С. Данилов и Е. М. Данилова, будущие Заслуженные врачи РСФСР. 1940 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Ф.Р-267, Оп.1, Д.45, Л.1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1940-е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 descr="Заставка"/>
          <p:cNvSpPr>
            <a:spLocks noChangeArrowheads="1"/>
          </p:cNvSpPr>
          <p:nvPr/>
        </p:nvSpPr>
        <p:spPr bwMode="auto">
          <a:xfrm>
            <a:off x="3124200" y="2362200"/>
            <a:ext cx="2895600" cy="2590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6350" stA="50000" endA="275" endPos="40000" dist="101600" dir="5400000" sy="-100000" algn="bl" rotWithShape="0"/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0" y="83820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000" b="1">
                <a:solidFill>
                  <a:srgbClr val="444321"/>
                </a:solidFill>
                <a:latin typeface="Calibri" pitchFamily="34" charset="0"/>
              </a:rPr>
              <a:t>К 90-летию образования</a:t>
            </a:r>
          </a:p>
          <a:p>
            <a:pPr marL="342900" indent="-342900" algn="ctr"/>
            <a:r>
              <a:rPr lang="ru-RU" sz="2000" b="1">
                <a:solidFill>
                  <a:srgbClr val="444321"/>
                </a:solidFill>
                <a:latin typeface="Calibri" pitchFamily="34" charset="0"/>
              </a:rPr>
              <a:t>Коми-Пермяцкого национального округа</a:t>
            </a:r>
          </a:p>
          <a:p>
            <a:pPr marL="342900" indent="-342900" algn="ctr"/>
            <a:endParaRPr lang="ru-RU" sz="2000" b="1">
              <a:solidFill>
                <a:srgbClr val="444321"/>
              </a:solidFill>
              <a:latin typeface="Calibri" pitchFamily="34" charset="0"/>
            </a:endParaRPr>
          </a:p>
          <a:p>
            <a:pPr marL="342900" indent="-342900" algn="ctr"/>
            <a:r>
              <a:rPr lang="ru-RU" sz="2000" b="1">
                <a:solidFill>
                  <a:srgbClr val="444321"/>
                </a:solidFill>
                <a:latin typeface="Calibri" pitchFamily="34" charset="0"/>
              </a:rPr>
              <a:t>1925-2015</a:t>
            </a:r>
          </a:p>
        </p:txBody>
      </p:sp>
      <p:sp>
        <p:nvSpPr>
          <p:cNvPr id="3076" name="Rectangle 11" descr="Копия макет 1"/>
          <p:cNvSpPr>
            <a:spLocks noChangeArrowheads="1"/>
          </p:cNvSpPr>
          <p:nvPr/>
        </p:nvSpPr>
        <p:spPr bwMode="auto">
          <a:xfrm>
            <a:off x="0" y="0"/>
            <a:ext cx="1066800" cy="6858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Rectangle 15" descr="Копия макет 1"/>
          <p:cNvSpPr>
            <a:spLocks noChangeArrowheads="1"/>
          </p:cNvSpPr>
          <p:nvPr/>
        </p:nvSpPr>
        <p:spPr bwMode="auto">
          <a:xfrm>
            <a:off x="8077200" y="0"/>
            <a:ext cx="1066800" cy="6858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 advClick="0" advTm="4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descr="10"/>
          <p:cNvSpPr>
            <a:spLocks noChangeArrowheads="1"/>
          </p:cNvSpPr>
          <p:nvPr/>
        </p:nvSpPr>
        <p:spPr bwMode="auto">
          <a:xfrm>
            <a:off x="838200" y="1143000"/>
            <a:ext cx="74676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5867400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Уборка хлеба в Пешнигортском колхозе Кудымкарского района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 Уборка производится вручную, серпами. 1944 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Ф.Р-265, Оп.1, Д.775, Л.1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1940-е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descr="10"/>
          <p:cNvSpPr>
            <a:spLocks noChangeArrowheads="1"/>
          </p:cNvSpPr>
          <p:nvPr/>
        </p:nvSpPr>
        <p:spPr bwMode="auto">
          <a:xfrm>
            <a:off x="1219200" y="1143000"/>
            <a:ext cx="67056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5867400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Торжественное заседание исполкома Коми-Пермяцкого окружного Совета депутатов трудящихся в зрительном зале драмтеатра по случаю20-летия образования округа. Общий вид. 1945 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Ф.Р-265, Оп.1, Д.690, Л.1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1940-е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descr="10"/>
          <p:cNvSpPr>
            <a:spLocks noChangeArrowheads="1"/>
          </p:cNvSpPr>
          <p:nvPr/>
        </p:nvSpPr>
        <p:spPr bwMode="auto">
          <a:xfrm>
            <a:off x="1219200" y="1143000"/>
            <a:ext cx="67056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Строительство автолесовозной грунтовой дороги на поселок Керос Гайнского района. 1946 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Ф.Р-265, Оп.1, Д.698, Л.1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1940-е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 descr="10"/>
          <p:cNvSpPr>
            <a:spLocks noChangeArrowheads="1"/>
          </p:cNvSpPr>
          <p:nvPr/>
        </p:nvSpPr>
        <p:spPr bwMode="auto">
          <a:xfrm>
            <a:off x="838200" y="1143000"/>
            <a:ext cx="74676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Вывоз леса по грунтовой дороге на Веслянском лесоучастке Гайнского района. 1946 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Ф.Р-265, Оп.1, Д.699, Л.1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1940-е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 descr="10"/>
          <p:cNvSpPr>
            <a:spLocks noChangeArrowheads="1"/>
          </p:cNvSpPr>
          <p:nvPr/>
        </p:nvSpPr>
        <p:spPr bwMode="auto">
          <a:xfrm>
            <a:off x="1066800" y="1143000"/>
            <a:ext cx="70104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5867400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Празднование 1 Мая на городской площади. Демонстранты перед трибуной.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В первых рядах – фронтовики со знаменами. г. Кудымкар, 01.05.1947 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Ф.Р-265, Оп.1, Д.679, Л.1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1940-е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 descr="10"/>
          <p:cNvSpPr>
            <a:spLocks noChangeArrowheads="1"/>
          </p:cNvSpPr>
          <p:nvPr/>
        </p:nvSpPr>
        <p:spPr bwMode="auto">
          <a:xfrm>
            <a:off x="1066800" y="1143000"/>
            <a:ext cx="70104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Ремонт комбайнов на Юсьвинской МТС. 1947 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Ф.Р-265, Оп.1, Д.782, Л.1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1940-е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descr="10"/>
          <p:cNvSpPr>
            <a:spLocks noChangeArrowheads="1"/>
          </p:cNvSpPr>
          <p:nvPr/>
        </p:nvSpPr>
        <p:spPr bwMode="auto">
          <a:xfrm>
            <a:off x="1066800" y="1143000"/>
            <a:ext cx="70104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Внутренний вид типографии. Набор шрифта для книги. 1947 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Ф.Р-265, Оп.1, Д.621, Л.1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1940-е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 descr="10"/>
          <p:cNvSpPr>
            <a:spLocks noChangeArrowheads="1"/>
          </p:cNvSpPr>
          <p:nvPr/>
        </p:nvSpPr>
        <p:spPr bwMode="auto">
          <a:xfrm>
            <a:off x="1066800" y="1143000"/>
            <a:ext cx="70104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5867400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Коллектив художественной самодеятельности Верх-Иньвенского сельского ДК выступает с концертом на празднике песни. Руководитель - Ковыляев И. Е. 19.06.1948 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Ф.Р-265, Оп.1, Д.228, Л.1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1940-е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 descr="10"/>
          <p:cNvSpPr>
            <a:spLocks noChangeArrowheads="1"/>
          </p:cNvSpPr>
          <p:nvPr/>
        </p:nvSpPr>
        <p:spPr bwMode="auto">
          <a:xfrm>
            <a:off x="1066800" y="1143000"/>
            <a:ext cx="70104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Гнутье осей для колес под прессами в артели «Красный молот». 1948 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Ф.Р-265, Оп.1, Д.274, Л.1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1940-е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 descr="10"/>
          <p:cNvSpPr>
            <a:spLocks noChangeArrowheads="1"/>
          </p:cNvSpPr>
          <p:nvPr/>
        </p:nvSpPr>
        <p:spPr bwMode="auto">
          <a:xfrm>
            <a:off x="1066800" y="1143000"/>
            <a:ext cx="70104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Практикант педучилща ведет урок. 1950 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СИФ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1950-е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 descr="Копия макет 1"/>
          <p:cNvSpPr>
            <a:spLocks noChangeArrowheads="1"/>
          </p:cNvSpPr>
          <p:nvPr/>
        </p:nvSpPr>
        <p:spPr bwMode="auto">
          <a:xfrm>
            <a:off x="0" y="0"/>
            <a:ext cx="10668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Rectangle 15" descr="Копия макет 1"/>
          <p:cNvSpPr>
            <a:spLocks noChangeArrowheads="1"/>
          </p:cNvSpPr>
          <p:nvPr/>
        </p:nvSpPr>
        <p:spPr bwMode="auto">
          <a:xfrm>
            <a:off x="8077200" y="0"/>
            <a:ext cx="10668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4572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000" b="1" dirty="0">
                <a:solidFill>
                  <a:srgbClr val="444321"/>
                </a:solidFill>
                <a:latin typeface="Calibri" pitchFamily="34" charset="0"/>
              </a:rPr>
              <a:t>Вместо введения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143000" y="1066800"/>
            <a:ext cx="6858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ru-RU" sz="1400" b="1" dirty="0">
                <a:solidFill>
                  <a:srgbClr val="444321"/>
                </a:solidFill>
                <a:latin typeface="Calibri" pitchFamily="34" charset="0"/>
              </a:rPr>
              <a:t>Данный   электронный   фотоальбом   включает   в   себя  материалы,  которые   были</a:t>
            </a:r>
          </a:p>
          <a:p>
            <a:pPr marL="342900" indent="-342900" algn="just"/>
            <a:r>
              <a:rPr lang="ru-RU" sz="1400" b="1" dirty="0">
                <a:solidFill>
                  <a:srgbClr val="444321"/>
                </a:solidFill>
                <a:latin typeface="Calibri" pitchFamily="34" charset="0"/>
              </a:rPr>
              <a:t>собраны   в   ходе   разработки    одноименной   виртуальной   выставки   к  90-летию</a:t>
            </a:r>
          </a:p>
          <a:p>
            <a:pPr marL="342900" indent="-342900" algn="just"/>
            <a:r>
              <a:rPr lang="ru-RU" sz="1400" b="1" dirty="0">
                <a:solidFill>
                  <a:srgbClr val="444321"/>
                </a:solidFill>
                <a:latin typeface="Calibri" pitchFamily="34" charset="0"/>
              </a:rPr>
              <a:t>образования  округа  «Коми-Пермяцкий округ. Документальная ретроспектива»,  но</a:t>
            </a:r>
          </a:p>
          <a:p>
            <a:pPr marL="342900" indent="-342900" algn="just"/>
            <a:r>
              <a:rPr lang="ru-RU" sz="1400" b="1" dirty="0">
                <a:solidFill>
                  <a:srgbClr val="444321"/>
                </a:solidFill>
                <a:latin typeface="Calibri" pitchFamily="34" charset="0"/>
              </a:rPr>
              <a:t>не вошли в конечный  продукт  из-за  ограниченного  возможного  числа  экспонатов.  </a:t>
            </a:r>
          </a:p>
          <a:p>
            <a:pPr marL="342900" indent="-342900" algn="just"/>
            <a:r>
              <a:rPr lang="ru-RU" sz="1400" b="1" dirty="0">
                <a:solidFill>
                  <a:srgbClr val="444321"/>
                </a:solidFill>
                <a:latin typeface="Calibri" pitchFamily="34" charset="0"/>
              </a:rPr>
              <a:t>Мы  бы  хотели  поделиться  с  Вами  этой  подборкой  достаточно  редких  снимков  и </a:t>
            </a:r>
          </a:p>
          <a:p>
            <a:pPr marL="342900" indent="-342900" algn="just"/>
            <a:r>
              <a:rPr lang="ru-RU" sz="1400" b="1" dirty="0">
                <a:solidFill>
                  <a:srgbClr val="444321"/>
                </a:solidFill>
                <a:latin typeface="Calibri" pitchFamily="34" charset="0"/>
              </a:rPr>
              <a:t>надеемся, что Вы узнаете и увидите что-то новое.</a:t>
            </a:r>
          </a:p>
          <a:p>
            <a:pPr marL="342900" indent="-342900" algn="just"/>
            <a:endParaRPr lang="ru-RU" sz="1400" b="1" dirty="0">
              <a:solidFill>
                <a:srgbClr val="444321"/>
              </a:solidFill>
              <a:latin typeface="Calibri" pitchFamily="34" charset="0"/>
            </a:endParaRPr>
          </a:p>
          <a:p>
            <a:pPr marL="342900" indent="-342900" algn="just"/>
            <a:r>
              <a:rPr lang="ru-RU" sz="1400" b="1" dirty="0">
                <a:solidFill>
                  <a:srgbClr val="444321"/>
                </a:solidFill>
                <a:latin typeface="Calibri" pitchFamily="34" charset="0"/>
              </a:rPr>
              <a:t>Смена слайдов  происходит  автоматически  через  каждые  10  секунд, но Вы можете</a:t>
            </a:r>
          </a:p>
          <a:p>
            <a:pPr marL="342900" indent="-342900" algn="just"/>
            <a:r>
              <a:rPr lang="ru-RU" sz="1400" b="1" dirty="0">
                <a:solidFill>
                  <a:srgbClr val="444321"/>
                </a:solidFill>
                <a:latin typeface="Calibri" pitchFamily="34" charset="0"/>
              </a:rPr>
              <a:t>переключать их и в ручном режиме.</a:t>
            </a:r>
          </a:p>
          <a:p>
            <a:pPr marL="342900" indent="-342900" algn="just"/>
            <a:endParaRPr lang="ru-RU" sz="1400" b="1" dirty="0">
              <a:solidFill>
                <a:srgbClr val="444321"/>
              </a:solidFill>
              <a:latin typeface="Calibri" pitchFamily="34" charset="0"/>
            </a:endParaRPr>
          </a:p>
          <a:p>
            <a:pPr marL="342900" indent="-342900" algn="just"/>
            <a:r>
              <a:rPr lang="ru-RU" sz="1400" b="1" dirty="0">
                <a:solidFill>
                  <a:srgbClr val="444321"/>
                </a:solidFill>
                <a:latin typeface="Calibri" pitchFamily="34" charset="0"/>
              </a:rPr>
              <a:t>Приятного просмотра!</a:t>
            </a:r>
          </a:p>
          <a:p>
            <a:pPr marL="342900" indent="-342900" algn="just"/>
            <a:endParaRPr lang="ru-RU" sz="1400" b="1" dirty="0">
              <a:solidFill>
                <a:srgbClr val="444321"/>
              </a:solidFill>
              <a:latin typeface="Calibri" pitchFamily="34" charset="0"/>
            </a:endParaRPr>
          </a:p>
          <a:p>
            <a:pPr marL="342900" indent="-342900" algn="just"/>
            <a:r>
              <a:rPr lang="ru-RU" sz="1400" b="1" dirty="0">
                <a:solidFill>
                  <a:srgbClr val="444321"/>
                </a:solidFill>
                <a:latin typeface="Calibri" pitchFamily="34" charset="0"/>
              </a:rPr>
              <a:t>Еще раз поздравляем всех земляков с юбилеем!</a:t>
            </a:r>
          </a:p>
          <a:p>
            <a:pPr marL="342900" indent="-342900"/>
            <a:endParaRPr lang="ru-RU" sz="1400" b="1" dirty="0">
              <a:solidFill>
                <a:srgbClr val="444321"/>
              </a:solidFill>
              <a:latin typeface="Calibri" pitchFamily="34" charset="0"/>
            </a:endParaRPr>
          </a:p>
          <a:p>
            <a:pPr marL="342900" indent="-342900" algn="ctr"/>
            <a:endParaRPr lang="ru-RU" sz="1400" b="1" dirty="0">
              <a:solidFill>
                <a:srgbClr val="444321"/>
              </a:solidFill>
              <a:latin typeface="Calibri" pitchFamily="34" charset="0"/>
            </a:endParaRPr>
          </a:p>
          <a:p>
            <a:pPr marL="342900" indent="-342900" algn="ctr"/>
            <a:endParaRPr lang="ru-RU" sz="1400" b="1" dirty="0">
              <a:solidFill>
                <a:srgbClr val="444321"/>
              </a:solidFill>
              <a:latin typeface="Calibri" pitchFamily="34" charset="0"/>
            </a:endParaRPr>
          </a:p>
          <a:p>
            <a:pPr marL="342900" indent="-342900" algn="ctr"/>
            <a:endParaRPr lang="ru-RU" sz="1400" b="1" dirty="0">
              <a:solidFill>
                <a:srgbClr val="444321"/>
              </a:solidFill>
              <a:latin typeface="Calibri" pitchFamily="34" charset="0"/>
            </a:endParaRPr>
          </a:p>
          <a:p>
            <a:pPr marL="342900" indent="-342900" algn="ctr"/>
            <a:endParaRPr lang="ru-RU" sz="1400" b="1" dirty="0">
              <a:solidFill>
                <a:srgbClr val="444321"/>
              </a:solidFill>
              <a:latin typeface="Calibri" pitchFamily="34" charset="0"/>
            </a:endParaRPr>
          </a:p>
          <a:p>
            <a:pPr marL="342900" indent="-342900" algn="ctr"/>
            <a:endParaRPr lang="ru-RU" sz="1400" b="1" dirty="0">
              <a:solidFill>
                <a:srgbClr val="444321"/>
              </a:solidFill>
              <a:latin typeface="Calibri" pitchFamily="34" charset="0"/>
            </a:endParaRPr>
          </a:p>
          <a:p>
            <a:pPr marL="342900" indent="-342900" algn="ctr"/>
            <a:endParaRPr lang="ru-RU" sz="1400" b="1" dirty="0">
              <a:solidFill>
                <a:srgbClr val="444321"/>
              </a:solidFill>
              <a:latin typeface="Calibri" pitchFamily="34" charset="0"/>
            </a:endParaRPr>
          </a:p>
        </p:txBody>
      </p:sp>
      <p:sp>
        <p:nvSpPr>
          <p:cNvPr id="6" name="Rectangle 5" descr="Заставка"/>
          <p:cNvSpPr>
            <a:spLocks noChangeArrowheads="1"/>
          </p:cNvSpPr>
          <p:nvPr/>
        </p:nvSpPr>
        <p:spPr bwMode="auto">
          <a:xfrm>
            <a:off x="3810000" y="4572000"/>
            <a:ext cx="1524000" cy="1371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6350" stA="50000" endA="275" endPos="40000" dist="101600" dir="5400000" sy="-100000" algn="bl" rotWithShape="0"/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 descr="10"/>
          <p:cNvSpPr>
            <a:spLocks noChangeArrowheads="1"/>
          </p:cNvSpPr>
          <p:nvPr/>
        </p:nvSpPr>
        <p:spPr bwMode="auto">
          <a:xfrm>
            <a:off x="1219200" y="1143000"/>
            <a:ext cx="67056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Студенты учительского института на демонстрации по ул. Горького. г. Кудымкар. 1950 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СИФ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1950-е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 descr="10"/>
          <p:cNvSpPr>
            <a:spLocks noChangeArrowheads="1"/>
          </p:cNvSpPr>
          <p:nvPr/>
        </p:nvSpPr>
        <p:spPr bwMode="auto">
          <a:xfrm>
            <a:off x="1143000" y="1143000"/>
            <a:ext cx="68580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5867400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Конная погрузка на тракторные однополозные сани системы «Шагзбурка»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в Крохалевском ЛПХ комбината «Комипермлес». 25.12.1954 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Ф.Р-265, Оп.1, Д.66, Л.1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1950-е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 descr="10"/>
          <p:cNvSpPr>
            <a:spLocks noChangeArrowheads="1"/>
          </p:cNvSpPr>
          <p:nvPr/>
        </p:nvSpPr>
        <p:spPr bwMode="auto">
          <a:xfrm>
            <a:off x="1066800" y="1143000"/>
            <a:ext cx="70104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Коллектив Косинской районной больницы. 1956 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Ф.Р-265, Оп.1, Д.2058, Л.1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1950-е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 descr="10"/>
          <p:cNvSpPr>
            <a:spLocks noChangeArrowheads="1"/>
          </p:cNvSpPr>
          <p:nvPr/>
        </p:nvSpPr>
        <p:spPr bwMode="auto">
          <a:xfrm>
            <a:off x="1066800" y="1143000"/>
            <a:ext cx="70104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Игра в баскетбол на площадке школы №2 по ул.50 лет Октября. г. Кудымкар. 1956г.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СИФ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1950-е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 descr="10"/>
          <p:cNvSpPr>
            <a:spLocks noChangeArrowheads="1"/>
          </p:cNvSpPr>
          <p:nvPr/>
        </p:nvSpPr>
        <p:spPr bwMode="auto">
          <a:xfrm>
            <a:off x="990600" y="1143000"/>
            <a:ext cx="71628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Медосмотр новорожденных в родильном отделении окружной больницы, 1960 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Ф.Р-265, Оп.1, Д.829, Л.1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1960-е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 descr="10"/>
          <p:cNvSpPr>
            <a:spLocks noChangeArrowheads="1"/>
          </p:cNvSpPr>
          <p:nvPr/>
        </p:nvSpPr>
        <p:spPr bwMode="auto">
          <a:xfrm>
            <a:off x="1143000" y="1143000"/>
            <a:ext cx="68580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0" y="5867400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Мемориальный комплекс в память о погибших в годы Великой Отечественной войны 1941-1945 гг.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г. Кудымкар. [конец 1960-х гг.].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СИФ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1960-е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 descr="10"/>
          <p:cNvSpPr>
            <a:spLocks noChangeArrowheads="1"/>
          </p:cNvSpPr>
          <p:nvPr/>
        </p:nvSpPr>
        <p:spPr bwMode="auto">
          <a:xfrm>
            <a:off x="990600" y="1143000"/>
            <a:ext cx="71628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0" y="5867400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Участники чемпионата по тяжелой атлетике на параде перед началом состязаний.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г. Кудымкар. 05.12.1966 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Ф.Р-265, Оп.1, Д.103, Л.1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1960-е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 descr="10"/>
          <p:cNvSpPr>
            <a:spLocks noChangeArrowheads="1"/>
          </p:cNvSpPr>
          <p:nvPr/>
        </p:nvSpPr>
        <p:spPr bwMode="auto">
          <a:xfrm>
            <a:off x="1219200" y="1143000"/>
            <a:ext cx="67056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Чистоева Т. И., Заслуженный художник РСФСР. 1967 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Ф.Р-265, Оп.1, Д.764, Л.1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1960-е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 descr="10"/>
          <p:cNvSpPr>
            <a:spLocks noChangeArrowheads="1"/>
          </p:cNvSpPr>
          <p:nvPr/>
        </p:nvSpPr>
        <p:spPr bwMode="auto">
          <a:xfrm>
            <a:off x="685800" y="1143000"/>
            <a:ext cx="77724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Ошибская фольклорная группа на репетиции. 13.08.1968 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Ф.Р-265, Оп.1, Д.227, Л.1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1960-е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 descr="10"/>
          <p:cNvSpPr>
            <a:spLocks noChangeArrowheads="1"/>
          </p:cNvSpPr>
          <p:nvPr/>
        </p:nvSpPr>
        <p:spPr bwMode="auto">
          <a:xfrm>
            <a:off x="1295400" y="1143000"/>
            <a:ext cx="65532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Коллектив работников треста «Комипермлес». 1969 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СИФ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1960-е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descr="10"/>
          <p:cNvSpPr>
            <a:spLocks noChangeArrowheads="1"/>
          </p:cNvSpPr>
          <p:nvPr/>
        </p:nvSpPr>
        <p:spPr bwMode="auto">
          <a:xfrm>
            <a:off x="1143000" y="1143000"/>
            <a:ext cx="68580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ru-RU" sz="1400" b="1" dirty="0">
                <a:solidFill>
                  <a:schemeClr val="accent3"/>
                </a:solidFill>
                <a:latin typeface="Calibri" pitchFamily="34" charset="0"/>
              </a:rPr>
              <a:t>Участники курсов гражданского дорожного строительства. 14.06.1928 г. </a:t>
            </a:r>
          </a:p>
          <a:p>
            <a:pPr marL="342900" indent="-342900" algn="ctr">
              <a:defRPr/>
            </a:pPr>
            <a:r>
              <a:rPr lang="ru-RU" sz="1400" b="1" dirty="0">
                <a:solidFill>
                  <a:schemeClr val="accent3"/>
                </a:solidFill>
                <a:latin typeface="Calibri" pitchFamily="34" charset="0"/>
              </a:rPr>
              <a:t>КПОГА, Ф.Р-265, Оп.1, Д.1, Л.1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ru-RU" sz="2800" b="1" dirty="0">
                <a:solidFill>
                  <a:schemeClr val="accent3"/>
                </a:solidFill>
                <a:latin typeface="Calibri" pitchFamily="34" charset="0"/>
              </a:rPr>
              <a:t>1920-е годы</a:t>
            </a:r>
          </a:p>
        </p:txBody>
      </p:sp>
    </p:spTree>
  </p:cSld>
  <p:clrMapOvr>
    <a:masterClrMapping/>
  </p:clrMapOvr>
  <p:transition spd="slow" advTm="10000"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 descr="10"/>
          <p:cNvSpPr>
            <a:spLocks noChangeArrowheads="1"/>
          </p:cNvSpPr>
          <p:nvPr/>
        </p:nvSpPr>
        <p:spPr bwMode="auto">
          <a:xfrm>
            <a:off x="457200" y="1143000"/>
            <a:ext cx="82296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Актив общества «Знание» на лекции. 23.03.1972 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Ф.Р-265, Оп.1, Д.281, Л.1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1970-е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 descr="10"/>
          <p:cNvSpPr>
            <a:spLocks noChangeArrowheads="1"/>
          </p:cNvSpPr>
          <p:nvPr/>
        </p:nvSpPr>
        <p:spPr bwMode="auto">
          <a:xfrm>
            <a:off x="990600" y="1143000"/>
            <a:ext cx="71628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Окружные соревнования по лыжному спорту. Общий вид. 1972 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Ф.Р-265, Оп.1, Д.800, Л.1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1970-е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 descr="10"/>
          <p:cNvSpPr>
            <a:spLocks noChangeArrowheads="1"/>
          </p:cNvSpPr>
          <p:nvPr/>
        </p:nvSpPr>
        <p:spPr bwMode="auto">
          <a:xfrm>
            <a:off x="1219200" y="1143000"/>
            <a:ext cx="67056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На</a:t>
            </a:r>
            <a:r>
              <a:rPr lang="ru-RU" sz="1400" b="1"/>
              <a:t> </a:t>
            </a:r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окружном празднике песни выступают танцевальные коллективы Кудымкарского района. 25.06.1974 г. 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Ф.Р-265, Оп.1, Д.248, Л.1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1970-е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 descr="10"/>
          <p:cNvSpPr>
            <a:spLocks noChangeArrowheads="1"/>
          </p:cNvSpPr>
          <p:nvPr/>
        </p:nvSpPr>
        <p:spPr bwMode="auto">
          <a:xfrm>
            <a:off x="762000" y="1143000"/>
            <a:ext cx="76200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0" y="5867400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Участники юбилейной сессии, посвященной 50-летию образования Коми-Пермяцкого округа.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г. Кудымкар. 25.02.1975 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Ф.Р-265, Оп.1, Д.22, Л.1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1970-е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 descr="10"/>
          <p:cNvSpPr>
            <a:spLocks noChangeArrowheads="1"/>
          </p:cNvSpPr>
          <p:nvPr/>
        </p:nvSpPr>
        <p:spPr bwMode="auto">
          <a:xfrm>
            <a:off x="1447800" y="1143000"/>
            <a:ext cx="62484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0" y="5867400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Танцевальная группа Кочевского ДК выступает на концерте, посвященном 50-летию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образования Коми-Пермяцкого округа. 25.02.1975 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Ф.Р-265, Оп.1, Д.199, Л.1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1970-е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 descr="10"/>
          <p:cNvSpPr>
            <a:spLocks noChangeArrowheads="1"/>
          </p:cNvSpPr>
          <p:nvPr/>
        </p:nvSpPr>
        <p:spPr bwMode="auto">
          <a:xfrm>
            <a:off x="1066800" y="1143000"/>
            <a:ext cx="70104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Выступает вокально-инструментальный ансамбль Коми-Пермяцкого сельхозтехникума. 1979 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Ф.Р-265, Оп.1, Д.1356, Л.1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1970-е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 descr="10"/>
          <p:cNvSpPr>
            <a:spLocks noChangeArrowheads="1"/>
          </p:cNvSpPr>
          <p:nvPr/>
        </p:nvSpPr>
        <p:spPr bwMode="auto">
          <a:xfrm>
            <a:off x="990600" y="1143000"/>
            <a:ext cx="71628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Вывоз гравия с карьера около д. Боярка на строительство дороги. 1980 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Ф.Р-265, Оп.1, Д.396, Л.1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1980-е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 descr="10"/>
          <p:cNvSpPr>
            <a:spLocks noChangeArrowheads="1"/>
          </p:cNvSpPr>
          <p:nvPr/>
        </p:nvSpPr>
        <p:spPr bwMode="auto">
          <a:xfrm>
            <a:off x="304800" y="1143000"/>
            <a:ext cx="85344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0" y="5867400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Тренажер для занятий по вождению авто-тракторной техники в здании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Кудымкарского лесотехникума, 1988 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Ф.Р-265, Оп.1, Д.1075, Л.1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1980-е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 descr="10"/>
          <p:cNvSpPr>
            <a:spLocks noChangeArrowheads="1"/>
          </p:cNvSpPr>
          <p:nvPr/>
        </p:nvSpPr>
        <p:spPr bwMode="auto">
          <a:xfrm>
            <a:off x="304800" y="1143000"/>
            <a:ext cx="85344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Сборочный цех № 1 Кудымкарского электроприборного завода. Общий вид. 1988 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Ф.Р-265, Оп.1, Д.1079, Л.1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1980-е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 descr="10"/>
          <p:cNvSpPr>
            <a:spLocks noChangeArrowheads="1"/>
          </p:cNvSpPr>
          <p:nvPr/>
        </p:nvSpPr>
        <p:spPr bwMode="auto">
          <a:xfrm>
            <a:off x="1600200" y="1143000"/>
            <a:ext cx="59436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Диспетчерский пункт электросетей. Общий вид. 1988 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Ф.Р-265, Оп.1, Д.1078, Л.1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1980-е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 descr="10"/>
          <p:cNvSpPr>
            <a:spLocks noChangeArrowheads="1"/>
          </p:cNvSpPr>
          <p:nvPr/>
        </p:nvSpPr>
        <p:spPr bwMode="auto">
          <a:xfrm>
            <a:off x="1143000" y="1143000"/>
            <a:ext cx="68580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ru-RU" sz="1400" b="1" dirty="0">
                <a:solidFill>
                  <a:schemeClr val="accent3"/>
                </a:solidFill>
                <a:latin typeface="Calibri" pitchFamily="34" charset="0"/>
              </a:rPr>
              <a:t>Коллектив Коми-Пермяцкого окружного земельного управления. 1928 г.</a:t>
            </a:r>
          </a:p>
          <a:p>
            <a:pPr marL="342900" indent="-342900" algn="ctr">
              <a:defRPr/>
            </a:pPr>
            <a:r>
              <a:rPr lang="ru-RU" sz="1400" b="1" dirty="0">
                <a:solidFill>
                  <a:schemeClr val="accent3"/>
                </a:solidFill>
                <a:latin typeface="Calibri" pitchFamily="34" charset="0"/>
              </a:rPr>
              <a:t>КПОГА, Ф.Р-29, Оп.1, Д.200, Л.1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1920-е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 descr="10"/>
          <p:cNvSpPr>
            <a:spLocks noChangeArrowheads="1"/>
          </p:cNvSpPr>
          <p:nvPr/>
        </p:nvSpPr>
        <p:spPr bwMode="auto">
          <a:xfrm>
            <a:off x="152400" y="1295400"/>
            <a:ext cx="8839200" cy="4191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Погрузка отходов производства после раскряжевки древесины на нижнем складе Самковского ЛПХ. 1988 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Ф.Р-265, Оп.1, Д.1162, Л.1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1980-е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 descr="10"/>
          <p:cNvSpPr>
            <a:spLocks noChangeArrowheads="1"/>
          </p:cNvSpPr>
          <p:nvPr/>
        </p:nvSpPr>
        <p:spPr bwMode="auto">
          <a:xfrm>
            <a:off x="609600" y="1143000"/>
            <a:ext cx="79248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Внутренний вид нового магазина промышленных товаров в с. Верх-Иньва Кудымкарского района. 1988 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Ф.Р-265, Оп.1, Д.1010, Л.1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1980-е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 descr="10"/>
          <p:cNvSpPr>
            <a:spLocks noChangeArrowheads="1"/>
          </p:cNvSpPr>
          <p:nvPr/>
        </p:nvSpPr>
        <p:spPr bwMode="auto">
          <a:xfrm>
            <a:off x="1828800" y="1143000"/>
            <a:ext cx="54864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Пионерская игра «Зарница» на площади г. Кудымкара. Парад участников. Общий вид. 1988 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Ф.Р-265, Оп.1, Д.1064, Л.1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1980-е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 descr="10"/>
          <p:cNvSpPr>
            <a:spLocks noChangeArrowheads="1"/>
          </p:cNvSpPr>
          <p:nvPr/>
        </p:nvSpPr>
        <p:spPr bwMode="auto">
          <a:xfrm>
            <a:off x="152400" y="1447800"/>
            <a:ext cx="8839200" cy="4038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Эскизы персонажей для мультипликационных фильмов. Автор - художник В. Н. Оньков. 1988 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Ф.Р-265, Оп.1, Д.1120, Л.1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1980-е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 descr="10"/>
          <p:cNvSpPr>
            <a:spLocks noChangeArrowheads="1"/>
          </p:cNvSpPr>
          <p:nvPr/>
        </p:nvSpPr>
        <p:spPr bwMode="auto">
          <a:xfrm>
            <a:off x="152400" y="1600200"/>
            <a:ext cx="8839200" cy="3581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Старцев Е., победитель мотокросса среди юношей. 1988 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Ф.Р-265, Оп.1, Д.1124, Л.1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1980-е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 descr="10"/>
          <p:cNvSpPr>
            <a:spLocks noChangeArrowheads="1"/>
          </p:cNvSpPr>
          <p:nvPr/>
        </p:nvSpPr>
        <p:spPr bwMode="auto">
          <a:xfrm>
            <a:off x="533400" y="1143000"/>
            <a:ext cx="80772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Концертная бригада выступает перед механизаторами в поле, 1988 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Ф.Р-265, Оп.1, Д.1370, Л.1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1980-е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 descr="10"/>
          <p:cNvSpPr>
            <a:spLocks noChangeArrowheads="1"/>
          </p:cNvSpPr>
          <p:nvPr/>
        </p:nvSpPr>
        <p:spPr bwMode="auto">
          <a:xfrm>
            <a:off x="1219200" y="1143000"/>
            <a:ext cx="67056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0" y="5867400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Колонна студентов Коми-Пермяцкого сельскохозяйственного техникума движется на праздник,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посвященный юбилею города Кудымкара, 1988 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Ф.Р-265, Оп.1, Д.1372, Л.1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1980-е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 descr="10"/>
          <p:cNvSpPr>
            <a:spLocks noChangeArrowheads="1"/>
          </p:cNvSpPr>
          <p:nvPr/>
        </p:nvSpPr>
        <p:spPr bwMode="auto">
          <a:xfrm>
            <a:off x="1219200" y="1143000"/>
            <a:ext cx="67056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Работники механизированного звена из колхоза «Урал» трудятся на уборке сена круглосуточно. 29.06.1989 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Ф.Р-265, Оп.1, Д.1329, Л.1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1980-е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 descr="10"/>
          <p:cNvSpPr>
            <a:spLocks noChangeArrowheads="1"/>
          </p:cNvSpPr>
          <p:nvPr/>
        </p:nvSpPr>
        <p:spPr bwMode="auto">
          <a:xfrm>
            <a:off x="76200" y="1524000"/>
            <a:ext cx="8915400" cy="3657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Праздник «Проводы русской зимы» в с. Доег Юсьвинского района. 08.03.1990 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Ф.Р-265, Оп.1, Д.1222, Л.1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1990-е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 descr="10"/>
          <p:cNvSpPr>
            <a:spLocks noChangeArrowheads="1"/>
          </p:cNvSpPr>
          <p:nvPr/>
        </p:nvSpPr>
        <p:spPr bwMode="auto">
          <a:xfrm>
            <a:off x="1524000" y="1143000"/>
            <a:ext cx="60960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Колонна ветеранов Великой Отечественной войны идет по аллее Победы. 1990 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Ф.Р-265, Оп.1, Д.1323, Л.1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1990-е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descr="10"/>
          <p:cNvSpPr>
            <a:spLocks noChangeArrowheads="1"/>
          </p:cNvSpPr>
          <p:nvPr/>
        </p:nvSpPr>
        <p:spPr bwMode="auto">
          <a:xfrm>
            <a:off x="609600" y="1143000"/>
            <a:ext cx="80010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accent3"/>
                </a:solidFill>
                <a:latin typeface="Calibri" pitchFamily="34" charset="0"/>
              </a:rPr>
              <a:t>I</a:t>
            </a:r>
            <a:r>
              <a:rPr lang="ru-RU" sz="1400" b="1">
                <a:solidFill>
                  <a:schemeClr val="accent3"/>
                </a:solidFill>
                <a:latin typeface="Calibri" pitchFamily="34" charset="0"/>
              </a:rPr>
              <a:t> </a:t>
            </a:r>
            <a:r>
              <a:rPr lang="ru-RU" sz="1400" b="1" smtClean="0">
                <a:solidFill>
                  <a:schemeClr val="accent3"/>
                </a:solidFill>
                <a:latin typeface="Calibri" pitchFamily="34" charset="0"/>
              </a:rPr>
              <a:t> окружной </a:t>
            </a:r>
            <a:r>
              <a:rPr lang="ru-RU" sz="1400" b="1" dirty="0">
                <a:solidFill>
                  <a:schemeClr val="accent3"/>
                </a:solidFill>
                <a:latin typeface="Calibri" pitchFamily="34" charset="0"/>
              </a:rPr>
              <a:t>съезд дорожных работников округа. 1929 г.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3"/>
                </a:solidFill>
                <a:latin typeface="Calibri" pitchFamily="34" charset="0"/>
              </a:rPr>
              <a:t>КПОГА, Ф.Р-265, Оп.1, Д.364, Л.1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1920-е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 descr="10"/>
          <p:cNvSpPr>
            <a:spLocks noChangeArrowheads="1"/>
          </p:cNvSpPr>
          <p:nvPr/>
        </p:nvSpPr>
        <p:spPr bwMode="auto">
          <a:xfrm>
            <a:off x="1066800" y="1143000"/>
            <a:ext cx="70104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Депутаты Законодательного Собрания Коми-Пермяцкого автономного округа первого созыва. 1997 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Ф.Р-265, Оп.1, Д.1909, Л.1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1990-е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 descr="10"/>
          <p:cNvSpPr>
            <a:spLocks noChangeArrowheads="1"/>
          </p:cNvSpPr>
          <p:nvPr/>
        </p:nvSpPr>
        <p:spPr bwMode="auto">
          <a:xfrm>
            <a:off x="685800" y="1143000"/>
            <a:ext cx="77724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0" y="5867400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Торжественная церемония подписания Договора между органами государственной власти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Пермской области и Коми-Пермяцкого автономного округа. 1997 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Ф.Р-265, Оп.1, Д.1639, Л.1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1990-е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 descr="10"/>
          <p:cNvSpPr>
            <a:spLocks noChangeArrowheads="1"/>
          </p:cNvSpPr>
          <p:nvPr/>
        </p:nvSpPr>
        <p:spPr bwMode="auto">
          <a:xfrm>
            <a:off x="762000" y="1143000"/>
            <a:ext cx="76200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0" y="5867400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Дунина Е. М. проводит экскурсию для Президента России Путина В. В.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в отделе природы Коми-Пермяцкого окружного краеведческого музея. 2003 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Ф.Р-265, Оп.1, Д.1712, Л.1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2000-е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 descr="10"/>
          <p:cNvSpPr>
            <a:spLocks noChangeArrowheads="1"/>
          </p:cNvSpPr>
          <p:nvPr/>
        </p:nvSpPr>
        <p:spPr bwMode="auto">
          <a:xfrm>
            <a:off x="1447800" y="1143000"/>
            <a:ext cx="62484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Предприниматели Коми-Пермяцкого округа на празднике предпринимателей. 2008 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Ф.Р-265, Оп.1, Д.1936, Л.1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2000-е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1" descr="Копия макет 1"/>
          <p:cNvSpPr>
            <a:spLocks noChangeArrowheads="1"/>
          </p:cNvSpPr>
          <p:nvPr/>
        </p:nvSpPr>
        <p:spPr bwMode="auto">
          <a:xfrm>
            <a:off x="0" y="0"/>
            <a:ext cx="10668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63" name="Rectangle 15" descr="Копия макет 1"/>
          <p:cNvSpPr>
            <a:spLocks noChangeArrowheads="1"/>
          </p:cNvSpPr>
          <p:nvPr/>
        </p:nvSpPr>
        <p:spPr bwMode="auto">
          <a:xfrm>
            <a:off x="8077200" y="0"/>
            <a:ext cx="10668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7" descr="ЭТАЛОН"/>
          <p:cNvSpPr>
            <a:spLocks noChangeArrowheads="1"/>
          </p:cNvSpPr>
          <p:nvPr/>
        </p:nvSpPr>
        <p:spPr bwMode="auto">
          <a:xfrm>
            <a:off x="4267200" y="5029200"/>
            <a:ext cx="609600" cy="6096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6565" name="Text Box 17"/>
          <p:cNvSpPr txBox="1">
            <a:spLocks noChangeArrowheads="1"/>
          </p:cNvSpPr>
          <p:nvPr/>
        </p:nvSpPr>
        <p:spPr bwMode="auto">
          <a:xfrm>
            <a:off x="0" y="571500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1400" b="1">
                <a:solidFill>
                  <a:srgbClr val="444321"/>
                </a:solidFill>
                <a:latin typeface="Calibri" pitchFamily="34" charset="0"/>
              </a:rPr>
              <a:t>ГКБУ «Коми-Пермяцкий окружной государственный архив»</a:t>
            </a:r>
          </a:p>
          <a:p>
            <a:pPr marL="342900" indent="-342900" algn="ctr"/>
            <a:r>
              <a:rPr lang="ru-RU" sz="1400" b="1">
                <a:solidFill>
                  <a:srgbClr val="444321"/>
                </a:solidFill>
                <a:latin typeface="Calibri" pitchFamily="34" charset="0"/>
              </a:rPr>
              <a:t>2015 год</a:t>
            </a:r>
          </a:p>
          <a:p>
            <a:pPr marL="342900" indent="-342900" algn="ctr"/>
            <a:endParaRPr lang="ru-RU" sz="1400" b="1">
              <a:solidFill>
                <a:srgbClr val="444321"/>
              </a:solidFill>
              <a:latin typeface="Calibri" pitchFamily="34" charset="0"/>
            </a:endParaRPr>
          </a:p>
          <a:p>
            <a:pPr marL="342900" indent="-342900" algn="ctr"/>
            <a:r>
              <a:rPr lang="ru-RU" sz="1400" b="1">
                <a:solidFill>
                  <a:srgbClr val="444321"/>
                </a:solidFill>
                <a:latin typeface="Calibri" pitchFamily="34" charset="0"/>
              </a:rPr>
              <a:t>Копирование и использование материалов без ссылки на архив запрещено!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0" y="3048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000" b="1">
                <a:solidFill>
                  <a:srgbClr val="444321"/>
                </a:solidFill>
                <a:latin typeface="Calibri" pitchFamily="34" charset="0"/>
              </a:rPr>
              <a:t>Источники и дополнительная информация</a:t>
            </a:r>
          </a:p>
        </p:txBody>
      </p:sp>
      <p:sp>
        <p:nvSpPr>
          <p:cNvPr id="66567" name="Text Box 6"/>
          <p:cNvSpPr txBox="1">
            <a:spLocks noChangeArrowheads="1"/>
          </p:cNvSpPr>
          <p:nvPr/>
        </p:nvSpPr>
        <p:spPr bwMode="auto">
          <a:xfrm>
            <a:off x="1143000" y="914400"/>
            <a:ext cx="68580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1600" b="1">
                <a:solidFill>
                  <a:srgbClr val="444321"/>
                </a:solidFill>
                <a:latin typeface="Calibri" pitchFamily="34" charset="0"/>
              </a:rPr>
              <a:t>Источники-фонды КПОГА</a:t>
            </a:r>
          </a:p>
          <a:p>
            <a:pPr marL="342900" indent="-342900"/>
            <a:endParaRPr lang="ru-RU" sz="1400" b="1">
              <a:solidFill>
                <a:srgbClr val="444321"/>
              </a:solidFill>
              <a:latin typeface="Calibri" pitchFamily="34" charset="0"/>
            </a:endParaRPr>
          </a:p>
          <a:p>
            <a:pPr marL="342900" indent="-342900"/>
            <a:r>
              <a:rPr lang="ru-RU" sz="1400" b="1">
                <a:solidFill>
                  <a:srgbClr val="444321"/>
                </a:solidFill>
                <a:latin typeface="Calibri" pitchFamily="34" charset="0"/>
              </a:rPr>
              <a:t>Ф.Р-29 Личный фонд Федора Гавриловича Тараканова;</a:t>
            </a:r>
          </a:p>
          <a:p>
            <a:pPr marL="342900" indent="-342900"/>
            <a:r>
              <a:rPr lang="ru-RU" sz="1400" b="1">
                <a:solidFill>
                  <a:srgbClr val="444321"/>
                </a:solidFill>
                <a:latin typeface="Calibri" pitchFamily="34" charset="0"/>
              </a:rPr>
              <a:t>Ф.Р-265 Фотодокументы;</a:t>
            </a:r>
          </a:p>
          <a:p>
            <a:pPr marL="342900" indent="-342900"/>
            <a:r>
              <a:rPr lang="ru-RU" sz="1400" b="1">
                <a:solidFill>
                  <a:srgbClr val="444321"/>
                </a:solidFill>
                <a:latin typeface="Calibri" pitchFamily="34" charset="0"/>
              </a:rPr>
              <a:t>Ф.Р-267 Личный фонд Екатерины Максимовны Даниловой;</a:t>
            </a:r>
          </a:p>
          <a:p>
            <a:pPr marL="342900" indent="-342900"/>
            <a:r>
              <a:rPr lang="ru-RU" sz="1400" b="1">
                <a:solidFill>
                  <a:srgbClr val="444321"/>
                </a:solidFill>
                <a:latin typeface="Calibri" pitchFamily="34" charset="0"/>
              </a:rPr>
              <a:t>СИФ КПОГА</a:t>
            </a:r>
          </a:p>
          <a:p>
            <a:pPr marL="342900" indent="-342900"/>
            <a:endParaRPr lang="ru-RU" sz="1400" b="1">
              <a:solidFill>
                <a:srgbClr val="444321"/>
              </a:solidFill>
              <a:latin typeface="Calibri" pitchFamily="34" charset="0"/>
            </a:endParaRPr>
          </a:p>
          <a:p>
            <a:pPr marL="342900" indent="-342900"/>
            <a:r>
              <a:rPr lang="ru-RU" sz="1600" b="1">
                <a:solidFill>
                  <a:srgbClr val="444321"/>
                </a:solidFill>
                <a:latin typeface="Calibri" pitchFamily="34" charset="0"/>
              </a:rPr>
              <a:t>Данные разработчика:</a:t>
            </a:r>
          </a:p>
          <a:p>
            <a:pPr marL="342900" indent="-342900"/>
            <a:endParaRPr lang="ru-RU" sz="1400" b="1">
              <a:solidFill>
                <a:srgbClr val="444321"/>
              </a:solidFill>
              <a:latin typeface="Calibri" pitchFamily="34" charset="0"/>
            </a:endParaRPr>
          </a:p>
          <a:p>
            <a:pPr marL="342900" indent="-342900"/>
            <a:r>
              <a:rPr lang="ru-RU" sz="1400" b="1">
                <a:solidFill>
                  <a:srgbClr val="444321"/>
                </a:solidFill>
                <a:latin typeface="Calibri" pitchFamily="34" charset="0"/>
              </a:rPr>
              <a:t>ГКБУ «Коми-Пермяцкий окружной государственный архив»</a:t>
            </a:r>
          </a:p>
          <a:p>
            <a:pPr marL="342900" indent="-342900"/>
            <a:r>
              <a:rPr lang="ru-RU" sz="1400" b="1">
                <a:solidFill>
                  <a:srgbClr val="444321"/>
                </a:solidFill>
                <a:latin typeface="Calibri" pitchFamily="34" charset="0"/>
              </a:rPr>
              <a:t>619000, Пермский край, г. Кудымкар, ул. Леваневского, д.16</a:t>
            </a:r>
          </a:p>
          <a:p>
            <a:pPr marL="342900" indent="-342900"/>
            <a:r>
              <a:rPr lang="ru-RU" sz="1400" b="1">
                <a:solidFill>
                  <a:srgbClr val="444321"/>
                </a:solidFill>
                <a:latin typeface="Calibri" pitchFamily="34" charset="0"/>
              </a:rPr>
              <a:t>Тел. (34260)4-18-81</a:t>
            </a:r>
          </a:p>
          <a:p>
            <a:pPr marL="342900" indent="-342900"/>
            <a:r>
              <a:rPr lang="en-US" sz="1400" b="1">
                <a:solidFill>
                  <a:srgbClr val="444321"/>
                </a:solidFill>
                <a:latin typeface="Calibri" pitchFamily="34" charset="0"/>
              </a:rPr>
              <a:t>E-mail</a:t>
            </a:r>
            <a:r>
              <a:rPr lang="ru-RU" sz="1400" b="1">
                <a:solidFill>
                  <a:srgbClr val="444321"/>
                </a:solidFill>
                <a:latin typeface="Calibri" pitchFamily="34" charset="0"/>
              </a:rPr>
              <a:t>:</a:t>
            </a:r>
            <a:r>
              <a:rPr lang="en-US" sz="1400" b="1">
                <a:solidFill>
                  <a:srgbClr val="444321"/>
                </a:solidFill>
                <a:latin typeface="Calibri" pitchFamily="34" charset="0"/>
              </a:rPr>
              <a:t> gkukpoga@gmail.ru</a:t>
            </a:r>
          </a:p>
          <a:p>
            <a:pPr marL="342900" indent="-342900"/>
            <a:r>
              <a:rPr lang="ru-RU" sz="1400" b="1">
                <a:solidFill>
                  <a:srgbClr val="444321"/>
                </a:solidFill>
                <a:latin typeface="Calibri" pitchFamily="34" charset="0"/>
              </a:rPr>
              <a:t>Интернет-сайт: </a:t>
            </a:r>
            <a:r>
              <a:rPr lang="en-US" sz="1400" b="1">
                <a:solidFill>
                  <a:srgbClr val="444321"/>
                </a:solidFill>
                <a:latin typeface="Calibri" pitchFamily="34" charset="0"/>
              </a:rPr>
              <a:t>www.komi-permarchiv.ru</a:t>
            </a:r>
            <a:endParaRPr lang="ru-RU" sz="1400" b="1">
              <a:solidFill>
                <a:srgbClr val="444321"/>
              </a:solidFill>
              <a:latin typeface="Calibri" pitchFamily="34" charset="0"/>
            </a:endParaRPr>
          </a:p>
          <a:p>
            <a:pPr marL="342900" indent="-342900" algn="ctr"/>
            <a:endParaRPr lang="ru-RU" sz="1400" b="1">
              <a:solidFill>
                <a:srgbClr val="444321"/>
              </a:solidFill>
              <a:latin typeface="Calibri" pitchFamily="34" charset="0"/>
            </a:endParaRPr>
          </a:p>
          <a:p>
            <a:pPr marL="342900" indent="-342900" algn="ctr"/>
            <a:r>
              <a:rPr lang="ru-RU" sz="1400" b="1">
                <a:solidFill>
                  <a:srgbClr val="444321"/>
                </a:solidFill>
                <a:latin typeface="Calibri" pitchFamily="34" charset="0"/>
              </a:rPr>
              <a:t>Выражаем благодарность Артуру Михайловичу Кривощекову</a:t>
            </a:r>
          </a:p>
          <a:p>
            <a:pPr marL="342900" indent="-342900" algn="ctr"/>
            <a:r>
              <a:rPr lang="ru-RU" sz="1400" b="1">
                <a:solidFill>
                  <a:srgbClr val="444321"/>
                </a:solidFill>
                <a:latin typeface="Calibri" pitchFamily="34" charset="0"/>
              </a:rPr>
              <a:t>за предоставленные фотографии!</a:t>
            </a:r>
          </a:p>
          <a:p>
            <a:pPr marL="342900" indent="-342900"/>
            <a:endParaRPr lang="ru-RU" sz="1400" b="1">
              <a:solidFill>
                <a:srgbClr val="444321"/>
              </a:solidFill>
              <a:latin typeface="Calibri" pitchFamily="34" charset="0"/>
            </a:endParaRPr>
          </a:p>
          <a:p>
            <a:pPr marL="342900" indent="-342900" algn="ctr"/>
            <a:endParaRPr lang="ru-RU" sz="1400" b="1">
              <a:solidFill>
                <a:srgbClr val="444321"/>
              </a:solidFill>
              <a:latin typeface="Calibri" pitchFamily="34" charset="0"/>
            </a:endParaRPr>
          </a:p>
          <a:p>
            <a:pPr marL="342900" indent="-342900" algn="ctr"/>
            <a:endParaRPr lang="ru-RU" sz="1400" b="1">
              <a:solidFill>
                <a:srgbClr val="444321"/>
              </a:solidFill>
              <a:latin typeface="Calibri" pitchFamily="34" charset="0"/>
            </a:endParaRPr>
          </a:p>
          <a:p>
            <a:pPr marL="342900" indent="-342900" algn="ctr"/>
            <a:endParaRPr lang="ru-RU" sz="1400" b="1">
              <a:solidFill>
                <a:srgbClr val="444321"/>
              </a:solidFill>
              <a:latin typeface="Calibri" pitchFamily="34" charset="0"/>
            </a:endParaRPr>
          </a:p>
          <a:p>
            <a:pPr marL="342900" indent="-342900" algn="ctr"/>
            <a:endParaRPr lang="ru-RU" sz="1400" b="1">
              <a:solidFill>
                <a:srgbClr val="444321"/>
              </a:solidFill>
              <a:latin typeface="Calibri" pitchFamily="34" charset="0"/>
            </a:endParaRPr>
          </a:p>
          <a:p>
            <a:pPr marL="342900" indent="-342900" algn="ctr"/>
            <a:endParaRPr lang="ru-RU" sz="1400" b="1">
              <a:solidFill>
                <a:srgbClr val="444321"/>
              </a:solidFill>
              <a:latin typeface="Calibri" pitchFamily="34" charset="0"/>
            </a:endParaRPr>
          </a:p>
          <a:p>
            <a:pPr marL="342900" indent="-342900" algn="ctr"/>
            <a:endParaRPr lang="ru-RU" sz="1400" b="1">
              <a:solidFill>
                <a:srgbClr val="44432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6"/>
          <p:cNvSpPr txBox="1">
            <a:spLocks noChangeArrowheads="1"/>
          </p:cNvSpPr>
          <p:nvPr/>
        </p:nvSpPr>
        <p:spPr bwMode="auto">
          <a:xfrm>
            <a:off x="0" y="38100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000" b="1" dirty="0">
                <a:solidFill>
                  <a:srgbClr val="444321"/>
                </a:solidFill>
                <a:latin typeface="Calibri" pitchFamily="34" charset="0"/>
              </a:rPr>
              <a:t>На этом все! Спасибо за внимание!</a:t>
            </a:r>
          </a:p>
          <a:p>
            <a:pPr marL="342900" indent="-342900" algn="ctr"/>
            <a:r>
              <a:rPr lang="ru-RU" sz="2000" b="1" dirty="0">
                <a:solidFill>
                  <a:srgbClr val="444321"/>
                </a:solidFill>
                <a:latin typeface="Calibri" pitchFamily="34" charset="0"/>
              </a:rPr>
              <a:t>До следующего юбилея!</a:t>
            </a:r>
          </a:p>
        </p:txBody>
      </p:sp>
      <p:sp>
        <p:nvSpPr>
          <p:cNvPr id="67587" name="Rectangle 11" descr="Копия макет 1"/>
          <p:cNvSpPr>
            <a:spLocks noChangeArrowheads="1"/>
          </p:cNvSpPr>
          <p:nvPr/>
        </p:nvSpPr>
        <p:spPr bwMode="auto">
          <a:xfrm>
            <a:off x="0" y="0"/>
            <a:ext cx="10668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7588" name="Rectangle 15" descr="Копия макет 1"/>
          <p:cNvSpPr>
            <a:spLocks noChangeArrowheads="1"/>
          </p:cNvSpPr>
          <p:nvPr/>
        </p:nvSpPr>
        <p:spPr bwMode="auto">
          <a:xfrm>
            <a:off x="8077200" y="0"/>
            <a:ext cx="10668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7589" name="Rectangle 5" descr="Заставка"/>
          <p:cNvSpPr>
            <a:spLocks noChangeArrowheads="1"/>
          </p:cNvSpPr>
          <p:nvPr/>
        </p:nvSpPr>
        <p:spPr bwMode="auto">
          <a:xfrm>
            <a:off x="3505200" y="1752600"/>
            <a:ext cx="2133600" cy="19812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 advClick="0" advTm="3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descr="10"/>
          <p:cNvSpPr>
            <a:spLocks noChangeArrowheads="1"/>
          </p:cNvSpPr>
          <p:nvPr/>
        </p:nvSpPr>
        <p:spPr bwMode="auto">
          <a:xfrm>
            <a:off x="1066800" y="1143000"/>
            <a:ext cx="70104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3"/>
                </a:solidFill>
                <a:latin typeface="Calibri" pitchFamily="34" charset="0"/>
              </a:rPr>
              <a:t>Ученики школы при </a:t>
            </a:r>
            <a:r>
              <a:rPr lang="ru-RU" sz="1400" b="1" dirty="0" err="1">
                <a:solidFill>
                  <a:schemeClr val="accent3"/>
                </a:solidFill>
                <a:latin typeface="Calibri" pitchFamily="34" charset="0"/>
              </a:rPr>
              <a:t>Майкорском</a:t>
            </a:r>
            <a:r>
              <a:rPr lang="ru-RU" sz="1400" b="1" dirty="0">
                <a:solidFill>
                  <a:schemeClr val="accent3"/>
                </a:solidFill>
                <a:latin typeface="Calibri" pitchFamily="34" charset="0"/>
              </a:rPr>
              <a:t> заводе. [Конец 1920-х гг.].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accent3"/>
                </a:solidFill>
                <a:latin typeface="Calibri" pitchFamily="34" charset="0"/>
              </a:rPr>
              <a:t>КПОГА</a:t>
            </a:r>
            <a:r>
              <a:rPr lang="ru-RU" sz="1400" b="1" dirty="0">
                <a:solidFill>
                  <a:schemeClr val="accent3"/>
                </a:solidFill>
                <a:latin typeface="Calibri" pitchFamily="34" charset="0"/>
              </a:rPr>
              <a:t>, СИФ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1920-е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descr="10"/>
          <p:cNvSpPr>
            <a:spLocks noChangeArrowheads="1"/>
          </p:cNvSpPr>
          <p:nvPr/>
        </p:nvSpPr>
        <p:spPr bwMode="auto">
          <a:xfrm>
            <a:off x="1066800" y="1143000"/>
            <a:ext cx="70104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Физкультурные выступления Кудымкарского лесотехникума. Общий вид. 12.06.1931 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Ф.Р-265, Оп.1, Д.722, Л.1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1930-е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descr="10"/>
          <p:cNvSpPr>
            <a:spLocks noChangeArrowheads="1"/>
          </p:cNvSpPr>
          <p:nvPr/>
        </p:nvSpPr>
        <p:spPr bwMode="auto">
          <a:xfrm>
            <a:off x="1295400" y="1143000"/>
            <a:ext cx="64770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59436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Педагогический коллектив Гайнской школы (копия). 03.04.1932 г.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КПОГА, Ф.Р-265, Оп.1, Д.1380, Л.1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1930-е годы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</TotalTime>
  <Words>1479</Words>
  <Application>Microsoft PowerPoint</Application>
  <PresentationFormat>Экран (4:3)</PresentationFormat>
  <Paragraphs>247</Paragraphs>
  <Slides>65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ГКБУ КПОГА</dc:creator>
  <cp:lastModifiedBy>Metis Alpha</cp:lastModifiedBy>
  <cp:revision>80</cp:revision>
  <cp:lastPrinted>1601-01-01T00:00:00Z</cp:lastPrinted>
  <dcterms:created xsi:type="dcterms:W3CDTF">1601-01-01T00:00:00Z</dcterms:created>
  <dcterms:modified xsi:type="dcterms:W3CDTF">2015-02-26T11:23:32Z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